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DM Sans Medium"/>
      <p:regular r:id="rId58"/>
      <p:bold r:id="rId59"/>
      <p:italic r:id="rId60"/>
      <p:boldItalic r:id="rId61"/>
    </p:embeddedFont>
    <p:embeddedFont>
      <p:font typeface="Anton"/>
      <p:regular r:id="rId62"/>
    </p:embeddedFont>
    <p:embeddedFont>
      <p:font typeface="Helvetica Neue"/>
      <p:regular r:id="rId63"/>
      <p:bold r:id="rId64"/>
      <p:italic r:id="rId65"/>
      <p:boldItalic r:id="rId66"/>
    </p:embeddedFont>
    <p:embeddedFont>
      <p:font typeface="Helvetica Neue Light"/>
      <p:regular r:id="rId67"/>
      <p:bold r:id="rId68"/>
      <p:italic r:id="rId69"/>
      <p:boldItalic r:id="rId70"/>
    </p:embeddedFont>
    <p:embeddedFont>
      <p:font typeface="DM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BB2132-59E7-4CDC-B7BA-F2D5861D3E07}">
  <a:tblStyle styleId="{A7BB2132-59E7-4CDC-B7BA-F2D5861D3E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DMSans-italic.fntdata"/><Relationship Id="rId72" Type="http://schemas.openxmlformats.org/officeDocument/2006/relationships/font" Target="fonts/DMSan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DM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DMSans-regular.fntdata"/><Relationship Id="rId70" Type="http://schemas.openxmlformats.org/officeDocument/2006/relationships/font" Target="fonts/HelveticaNeueLight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nton-regular.fntdata"/><Relationship Id="rId61" Type="http://schemas.openxmlformats.org/officeDocument/2006/relationships/font" Target="fonts/DMSansMedium-bold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-bold.fntdata"/><Relationship Id="rId63" Type="http://schemas.openxmlformats.org/officeDocument/2006/relationships/font" Target="fonts/HelveticaNeue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-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Light-bold.fntdata"/><Relationship Id="rId23" Type="http://schemas.openxmlformats.org/officeDocument/2006/relationships/slide" Target="slides/slide17.xml"/><Relationship Id="rId67" Type="http://schemas.openxmlformats.org/officeDocument/2006/relationships/font" Target="fonts/HelveticaNeueLight-regular.fntdata"/><Relationship Id="rId60" Type="http://schemas.openxmlformats.org/officeDocument/2006/relationships/font" Target="fonts/DMSansMedium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DMSansMedium-bold.fntdata"/><Relationship Id="rId14" Type="http://schemas.openxmlformats.org/officeDocument/2006/relationships/slide" Target="slides/slide8.xml"/><Relationship Id="rId58" Type="http://schemas.openxmlformats.org/officeDocument/2006/relationships/font" Target="fonts/DMSans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375bf37a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375bf37a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75bf37aa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75bf37aa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75bf37aa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75bf37aa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75bf37aa9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75bf37aa9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75bf37aa9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75bf37aa9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75bf37aa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75bf37aa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75bf37aa9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75bf37aa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75bf37aa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75bf37aa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75bf37aa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75bf37aa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75bf37aa9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75bf37aa9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75bf37aa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75bf37aa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75bf37a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75bf37a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75bf37aa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75bf37aa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75bf37aa9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75bf37aa9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75bf37aa9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75bf37aa9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75bf37aa9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75bf37aa9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75bf37aa9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75bf37aa9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cc43011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cc43011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75bf37aa9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75bf37aa9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75bf37aa9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75bf37aa9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75bf37aa9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75bf37aa9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75bf37aa9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75bf37aa9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75bf37a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75bf37a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75bf37aa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75bf37aa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75bf37aa9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75bf37aa9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75bf37aa9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75bf37aa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7f3bafc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7f3bafc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7f3bafc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7f3bafc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7f3bafc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7f3bafc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7f3bafcb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7f3bafcb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7f3bafcb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7f3bafcb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7f3bafc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7f3bafc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7f3bafcb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7f3bafcb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75bf37a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75bf37a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7f3bafcb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7f3bafcb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7f3bafcb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7f3bafcb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7f3bafcb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7f3bafcb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7f3bafcb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7f3bafcb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f3bafcb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f3bafcb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81eeb3b7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81eeb3b7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7f3bafcb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37f3bafcb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7f3bafcb0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7f3bafcb0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7f3bafcb0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7f3bafcb0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f3bafcb0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37f3bafcb0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75bf37aa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75bf37aa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7f3bafcb0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7f3bafcb0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7f3bafcb0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7f3bafcb0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81eeb3b7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81eeb3b7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75bf37aa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75bf37aa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75bf37aa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75bf37aa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75bf37aa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75bf37aa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3655975" y="2541075"/>
            <a:ext cx="234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473350" y="468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Abstracción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segundo caso es lo que denominamos una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abstracción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Resumimos un grupo complejo de instrucciones bajo una palabra clave (función) que sugiere cuál es el problema a resolver por la misma.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abstracciones ocultan detalles sobre la operación a resolver y nos permite “hablar” sobre los problemas en un nivel más alto (o mayor grado de abstracción).</a:t>
            </a:r>
            <a:endParaRPr b="1"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segundo ejemplo es más corto y fácil de interpretar, pero hay que tener más claro ciertos conceptos para poder aplicarlo efectivamente (funciones, parámetros, return, etc.) y trabajar en un nivel de abstracción superior, lo cual nos ahorra tiempo de desarrollo y claridad de escritura.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no entendemos cómo puede funcionar una función de este tipo, es común que desconfiemos de su versatilidad y caigamos en la declaración paso a paso de la solución, como en el primer ejemplo.</a:t>
            </a:r>
            <a:endParaRPr b="1"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73350" y="468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Abstracción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desarrolladores constantemente estamos creando funciones y abstracciones para pensar en un nivel superior y poder construir soluciones complejas a los problemas que se nos presentan.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Javascript hay muchos métodos nativos incorporados que, como abstracciones, nos ofrecen soluciones a problemas recurrentes;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sumado a la posibilidad de que nosotros podemos declarar las nuestras.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473350" y="468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Abstracción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/>
        </p:nvSpPr>
        <p:spPr>
          <a:xfrm>
            <a:off x="1369638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 de orden superior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de orden superior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aquella que bien retorna una función, o recibe una función por parámetro.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tipo de funciones nos permiten abstraernos sobre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acciones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no sólo valores. En esta clase, nos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concentramos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más en la segunda acepción.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25" y="895088"/>
            <a:ext cx="3776175" cy="335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475500" y="3794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de orden superior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9" name="Google Shape;169;p29"/>
          <p:cNvGrpSpPr/>
          <p:nvPr/>
        </p:nvGrpSpPr>
        <p:grpSpPr>
          <a:xfrm>
            <a:off x="1100040" y="1207187"/>
            <a:ext cx="6943917" cy="3384531"/>
            <a:chOff x="1558407" y="1730840"/>
            <a:chExt cx="6027183" cy="2937706"/>
          </a:xfrm>
        </p:grpSpPr>
        <p:sp>
          <p:nvSpPr>
            <p:cNvPr id="170" name="Google Shape;170;p29"/>
            <p:cNvSpPr/>
            <p:nvPr/>
          </p:nvSpPr>
          <p:spPr>
            <a:xfrm>
              <a:off x="1558407" y="1730840"/>
              <a:ext cx="6027183" cy="2937706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1581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" name="Google Shape;171;p29"/>
            <p:cNvGrpSpPr/>
            <p:nvPr/>
          </p:nvGrpSpPr>
          <p:grpSpPr>
            <a:xfrm>
              <a:off x="3551221" y="2238152"/>
              <a:ext cx="1706644" cy="1814742"/>
              <a:chOff x="3511050" y="1443600"/>
              <a:chExt cx="2121900" cy="2256300"/>
            </a:xfrm>
          </p:grpSpPr>
          <p:sp>
            <p:nvSpPr>
              <p:cNvPr id="172" name="Google Shape;172;p29"/>
              <p:cNvSpPr/>
              <p:nvPr/>
            </p:nvSpPr>
            <p:spPr>
              <a:xfrm>
                <a:off x="3511050" y="1739100"/>
                <a:ext cx="2121900" cy="16653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9"/>
              <p:cNvSpPr/>
              <p:nvPr/>
            </p:nvSpPr>
            <p:spPr>
              <a:xfrm>
                <a:off x="3726000" y="1443600"/>
                <a:ext cx="1692000" cy="2256300"/>
              </a:xfrm>
              <a:prstGeom prst="rect">
                <a:avLst/>
              </a:prstGeom>
              <a:solidFill>
                <a:srgbClr val="000000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29"/>
            <p:cNvGrpSpPr/>
            <p:nvPr/>
          </p:nvGrpSpPr>
          <p:grpSpPr>
            <a:xfrm>
              <a:off x="1610056" y="1843232"/>
              <a:ext cx="1309167" cy="1161798"/>
              <a:chOff x="3511050" y="1443600"/>
              <a:chExt cx="2121900" cy="2256300"/>
            </a:xfrm>
          </p:grpSpPr>
          <p:sp>
            <p:nvSpPr>
              <p:cNvPr id="175" name="Google Shape;175;p29"/>
              <p:cNvSpPr/>
              <p:nvPr/>
            </p:nvSpPr>
            <p:spPr>
              <a:xfrm>
                <a:off x="3511050" y="1739100"/>
                <a:ext cx="2121900" cy="16653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9"/>
              <p:cNvSpPr/>
              <p:nvPr/>
            </p:nvSpPr>
            <p:spPr>
              <a:xfrm>
                <a:off x="3726000" y="1443600"/>
                <a:ext cx="1692000" cy="2256300"/>
              </a:xfrm>
              <a:prstGeom prst="rect">
                <a:avLst/>
              </a:prstGeom>
              <a:solidFill>
                <a:srgbClr val="000000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29"/>
            <p:cNvGrpSpPr/>
            <p:nvPr/>
          </p:nvGrpSpPr>
          <p:grpSpPr>
            <a:xfrm>
              <a:off x="5950360" y="3190482"/>
              <a:ext cx="1309167" cy="1294093"/>
              <a:chOff x="3511050" y="1443600"/>
              <a:chExt cx="2121900" cy="2256300"/>
            </a:xfrm>
          </p:grpSpPr>
          <p:sp>
            <p:nvSpPr>
              <p:cNvPr id="178" name="Google Shape;178;p29"/>
              <p:cNvSpPr/>
              <p:nvPr/>
            </p:nvSpPr>
            <p:spPr>
              <a:xfrm>
                <a:off x="3511050" y="1739100"/>
                <a:ext cx="2121900" cy="16653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9"/>
              <p:cNvSpPr/>
              <p:nvPr/>
            </p:nvSpPr>
            <p:spPr>
              <a:xfrm>
                <a:off x="3726000" y="1443600"/>
                <a:ext cx="1692000" cy="2256300"/>
              </a:xfrm>
              <a:prstGeom prst="rect">
                <a:avLst/>
              </a:prstGeom>
              <a:solidFill>
                <a:srgbClr val="000000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" name="Google Shape;180;p29"/>
            <p:cNvSpPr/>
            <p:nvPr/>
          </p:nvSpPr>
          <p:spPr>
            <a:xfrm>
              <a:off x="1759260" y="3384179"/>
              <a:ext cx="1010764" cy="906527"/>
            </a:xfrm>
            <a:prstGeom prst="ellipse">
              <a:avLst/>
            </a:prstGeom>
            <a:solidFill>
              <a:srgbClr val="00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1" name="Google Shape;181;p29"/>
            <p:cNvCxnSpPr/>
            <p:nvPr/>
          </p:nvCxnSpPr>
          <p:spPr>
            <a:xfrm>
              <a:off x="2986694" y="2456544"/>
              <a:ext cx="497057" cy="321640"/>
            </a:xfrm>
            <a:prstGeom prst="straightConnector1">
              <a:avLst/>
            </a:prstGeom>
            <a:noFill/>
            <a:ln cap="flat" cmpd="sng" w="38100">
              <a:solidFill>
                <a:srgbClr val="15815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2" name="Google Shape;182;p29"/>
            <p:cNvSpPr txBox="1"/>
            <p:nvPr/>
          </p:nvSpPr>
          <p:spPr>
            <a:xfrm>
              <a:off x="3694426" y="2767542"/>
              <a:ext cx="1420233" cy="755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FUNCIÓN DE</a:t>
              </a:r>
              <a:endParaRPr sz="16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</a:t>
              </a:r>
              <a:r>
                <a:rPr b="1" lang="es" sz="16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ALTO ORDEN</a:t>
              </a:r>
              <a:endParaRPr b="1" i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3" name="Google Shape;183;p29"/>
            <p:cNvSpPr txBox="1"/>
            <p:nvPr/>
          </p:nvSpPr>
          <p:spPr>
            <a:xfrm>
              <a:off x="1787491" y="2186475"/>
              <a:ext cx="954302" cy="475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FUNCIÓN</a:t>
              </a:r>
              <a:endParaRPr sz="16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184" name="Google Shape;184;p29"/>
            <p:cNvSpPr txBox="1"/>
            <p:nvPr/>
          </p:nvSpPr>
          <p:spPr>
            <a:xfrm>
              <a:off x="6138674" y="3599761"/>
              <a:ext cx="954302" cy="475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FUNCIÓN</a:t>
              </a:r>
              <a:endParaRPr sz="16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185" name="Google Shape;185;p29"/>
            <p:cNvSpPr txBox="1"/>
            <p:nvPr/>
          </p:nvSpPr>
          <p:spPr>
            <a:xfrm>
              <a:off x="1858707" y="3629650"/>
              <a:ext cx="811700" cy="415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INPUT</a:t>
              </a:r>
              <a:endPara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86" name="Google Shape;186;p29"/>
            <p:cNvGrpSpPr/>
            <p:nvPr/>
          </p:nvGrpSpPr>
          <p:grpSpPr>
            <a:xfrm>
              <a:off x="6110443" y="1970892"/>
              <a:ext cx="1010764" cy="906527"/>
              <a:chOff x="6336325" y="1359399"/>
              <a:chExt cx="1256700" cy="1127100"/>
            </a:xfrm>
          </p:grpSpPr>
          <p:sp>
            <p:nvSpPr>
              <p:cNvPr id="187" name="Google Shape;187;p29"/>
              <p:cNvSpPr/>
              <p:nvPr/>
            </p:nvSpPr>
            <p:spPr>
              <a:xfrm>
                <a:off x="6336325" y="1359399"/>
                <a:ext cx="1256700" cy="1127100"/>
              </a:xfrm>
              <a:prstGeom prst="ellipse">
                <a:avLst/>
              </a:prstGeom>
              <a:solidFill>
                <a:srgbClr val="000000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9"/>
              <p:cNvSpPr txBox="1"/>
              <p:nvPr/>
            </p:nvSpPr>
            <p:spPr>
              <a:xfrm>
                <a:off x="6436375" y="1664650"/>
                <a:ext cx="1056600" cy="51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600">
                    <a:solidFill>
                      <a:srgbClr val="FFFFFF"/>
                    </a:solidFill>
                    <a:latin typeface="DM Sans Medium"/>
                    <a:ea typeface="DM Sans Medium"/>
                    <a:cs typeface="DM Sans Medium"/>
                    <a:sym typeface="DM Sans Medium"/>
                  </a:rPr>
                  <a:t>OUTPUT</a:t>
                </a:r>
                <a:endParaRPr sz="1600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</p:txBody>
          </p:sp>
        </p:grpSp>
        <p:cxnSp>
          <p:nvCxnSpPr>
            <p:cNvPr id="189" name="Google Shape;189;p29"/>
            <p:cNvCxnSpPr/>
            <p:nvPr/>
          </p:nvCxnSpPr>
          <p:spPr>
            <a:xfrm flipH="1" rot="10800000">
              <a:off x="2890488" y="3599771"/>
              <a:ext cx="540248" cy="270727"/>
            </a:xfrm>
            <a:prstGeom prst="straightConnector1">
              <a:avLst/>
            </a:prstGeom>
            <a:noFill/>
            <a:ln cap="flat" cmpd="sng" w="38100">
              <a:solidFill>
                <a:srgbClr val="E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9"/>
            <p:cNvCxnSpPr/>
            <p:nvPr/>
          </p:nvCxnSpPr>
          <p:spPr>
            <a:xfrm flipH="1" rot="10800000">
              <a:off x="5414020" y="2381498"/>
              <a:ext cx="540248" cy="270727"/>
            </a:xfrm>
            <a:prstGeom prst="straightConnector1">
              <a:avLst/>
            </a:prstGeom>
            <a:noFill/>
            <a:ln cap="flat" cmpd="sng" w="38100">
              <a:solidFill>
                <a:srgbClr val="E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1" name="Google Shape;191;p29"/>
            <p:cNvCxnSpPr/>
            <p:nvPr/>
          </p:nvCxnSpPr>
          <p:spPr>
            <a:xfrm>
              <a:off x="5355588" y="3574320"/>
              <a:ext cx="497057" cy="321640"/>
            </a:xfrm>
            <a:prstGeom prst="straightConnector1">
              <a:avLst/>
            </a:prstGeom>
            <a:noFill/>
            <a:ln cap="flat" cmpd="sng" w="38100">
              <a:solidFill>
                <a:srgbClr val="15815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2" name="Google Shape;192;p29"/>
            <p:cNvSpPr txBox="1"/>
            <p:nvPr/>
          </p:nvSpPr>
          <p:spPr>
            <a:xfrm>
              <a:off x="2038916" y="3069979"/>
              <a:ext cx="658963" cy="1841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Y/O</a:t>
              </a:r>
              <a:endParaRPr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93" name="Google Shape;193;p29"/>
            <p:cNvSpPr txBox="1"/>
            <p:nvPr/>
          </p:nvSpPr>
          <p:spPr>
            <a:xfrm>
              <a:off x="6543636" y="2897150"/>
              <a:ext cx="437700" cy="1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Y/O</a:t>
              </a:r>
              <a:endParaRPr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Retornar funciones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521775" y="1403113"/>
            <a:ext cx="814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01856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primer caso, podremos tener una función que retorna una función, lo cual nos permitiría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crear funciones con un esquema superior.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521763" y="468275"/>
            <a:ext cx="48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Retornar funciones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05" name="Google Shape;205;p31"/>
          <p:cNvGraphicFramePr/>
          <p:nvPr/>
        </p:nvGraphicFramePr>
        <p:xfrm>
          <a:off x="521775" y="219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8146800"/>
              </a:tblGrid>
              <a:tr h="218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&gt;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sz="12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mayorQueDiez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mayorQueDiez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s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true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mayorQueDiez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s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false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/>
        </p:nvSpPr>
        <p:spPr>
          <a:xfrm>
            <a:off x="475500" y="1432025"/>
            <a:ext cx="819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caso,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mayorQue(n)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retorna una función que compara un valor contra n y retorna true o false (porque es el resultado de la comparación).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521775" y="2672675"/>
            <a:ext cx="5978100" cy="1425000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521775" y="2854600"/>
            <a:ext cx="819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4589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mayorQueDiez se termina asignando la función que retorna el llamado de mayorQue(10). Al ser llamada con el valor de 10, la asignación se resuelve de la siguiente forma: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let mayorQueDiez = (m) =&gt; m &gt; 10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521763" y="468275"/>
            <a:ext cx="48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Retornar funciones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/>
        </p:nvSpPr>
        <p:spPr>
          <a:xfrm>
            <a:off x="5125875" y="2063850"/>
            <a:ext cx="316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ejemplo, según el parámetro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op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termina asignando un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return de función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u otro a las variables declaradas.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19" name="Google Shape;219;p33"/>
          <p:cNvGraphicFramePr/>
          <p:nvPr/>
        </p:nvGraphicFramePr>
        <p:xfrm>
          <a:off x="651650" y="120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4109925"/>
              </a:tblGrid>
              <a:tr h="321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asignarOperacion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s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"sumar"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s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2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 </a:t>
                      </a:r>
                      <a:r>
                        <a:rPr lang="es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else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s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"restar"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s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2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suma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asignarOperacion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"sumar"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asignarOperacion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"restar"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suma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s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10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s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2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20" name="Google Shape;220;p33"/>
          <p:cNvSpPr txBox="1"/>
          <p:nvPr/>
        </p:nvSpPr>
        <p:spPr>
          <a:xfrm>
            <a:off x="521763" y="468275"/>
            <a:ext cx="48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Retornar funciones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Higher order functions I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1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07.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" name="Google Shape;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Recibir funciones por parámetro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475512" y="468275"/>
            <a:ext cx="6786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Recibir funciones por parámetro</a:t>
            </a:r>
            <a:endParaRPr b="1" sz="3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475500" y="1432025"/>
            <a:ext cx="819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Significa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escribir funciones que puedan recibir funciones por parámetro.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Empecemos con un ejemplo: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32" name="Google Shape;232;p35"/>
          <p:cNvGraphicFramePr/>
          <p:nvPr/>
        </p:nvGraphicFramePr>
        <p:xfrm>
          <a:off x="2517025" y="217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4109925"/>
              </a:tblGrid>
              <a:tr h="167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fn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of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fn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1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33" name="Google Shape;233;p35"/>
          <p:cNvSpPr txBox="1"/>
          <p:nvPr/>
        </p:nvSpPr>
        <p:spPr>
          <a:xfrm>
            <a:off x="475500" y="3991300"/>
            <a:ext cx="819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Supongamos que quiero recorrer un array y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hacer algo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 cada uno de sus elementos.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/>
        </p:nvSpPr>
        <p:spPr>
          <a:xfrm>
            <a:off x="475500" y="2164825"/>
            <a:ext cx="350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recibe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un array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por primer parámetro y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una función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por el segundo. Recorre el array y, por cada elemento, hace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un llamado a la función mencionada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enviando dicho elemento por parámetro.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39" name="Google Shape;239;p36"/>
          <p:cNvGraphicFramePr/>
          <p:nvPr/>
        </p:nvGraphicFramePr>
        <p:xfrm>
          <a:off x="4193038" y="167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4475450"/>
              </a:tblGrid>
              <a:tr h="2203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[</a:t>
                      </a:r>
                      <a:r>
                        <a:rPr lang="es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4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40" name="Google Shape;240;p36"/>
          <p:cNvSpPr txBox="1"/>
          <p:nvPr/>
        </p:nvSpPr>
        <p:spPr>
          <a:xfrm>
            <a:off x="475512" y="468275"/>
            <a:ext cx="6786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Recibir funciones por parámetro</a:t>
            </a:r>
            <a:endParaRPr b="1" sz="3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/>
        </p:nvSpPr>
        <p:spPr>
          <a:xfrm>
            <a:off x="475500" y="468275"/>
            <a:ext cx="25983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Console.log</a:t>
            </a:r>
            <a:endParaRPr b="1" sz="3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475500" y="1957088"/>
            <a:ext cx="350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Enviando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console.log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por parámetro, se ejecuta esa función con cada elemento del array.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enviar funciones diferentes en distintos llamados y ejecutar distintas acciones sobre los elementos del array,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todo con una misma función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47" name="Google Shape;247;p37"/>
          <p:cNvGraphicFramePr/>
          <p:nvPr/>
        </p:nvGraphicFramePr>
        <p:xfrm>
          <a:off x="4558563" y="145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4109925"/>
              </a:tblGrid>
              <a:tr h="167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35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acumular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+=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endParaRPr sz="13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acumular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10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475488" y="468275"/>
            <a:ext cx="324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Arrow function</a:t>
            </a:r>
            <a:endParaRPr b="1" sz="3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475500" y="1390425"/>
            <a:ext cx="819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usual definir la función directamente sobre el parámetro como una función anónima, aprovechando la sintaxis de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arrow function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Esto permite definir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acciones más dinámicas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54" name="Google Shape;254;p38"/>
          <p:cNvGraphicFramePr/>
          <p:nvPr/>
        </p:nvGraphicFramePr>
        <p:xfrm>
          <a:off x="475488" y="247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8193000"/>
              </a:tblGrid>
              <a:tr h="2112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duplicado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[]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duplicado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push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*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duplicado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[2, 4, 6, 8]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/>
        </p:nvSpPr>
        <p:spPr>
          <a:xfrm>
            <a:off x="1461288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de búsqueda y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transformación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475500" y="1743275"/>
            <a:ext cx="716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Javascript incorpora nativamente varias funciones de orden superior. Existen métodos para operar sobre arrays que trabajan con esta lógica. 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siguientes, funcionan siempre iterando sobre el array correspondiente. Reciben una función por parámetro, la cual recibe a la vez el elemento del array que se está iterando. 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/>
        </p:nvSpPr>
        <p:spPr>
          <a:xfrm>
            <a:off x="475500" y="693125"/>
            <a:ext cx="8193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de búsqueda y transformación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475500" y="3709625"/>
            <a:ext cx="508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uno de estos métodos están pensados para solucionar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problemas recurrentes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 los arrays.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78" name="Google Shape;278;p42"/>
          <p:cNvCxnSpPr/>
          <p:nvPr/>
        </p:nvCxnSpPr>
        <p:spPr>
          <a:xfrm>
            <a:off x="652661" y="2286561"/>
            <a:ext cx="7953000" cy="0"/>
          </a:xfrm>
          <a:prstGeom prst="straightConnector1">
            <a:avLst/>
          </a:prstGeom>
          <a:noFill/>
          <a:ln cap="flat" cmpd="sng" w="19050">
            <a:solidFill>
              <a:srgbClr val="EF89D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9" name="Google Shape;279;p42"/>
          <p:cNvSpPr txBox="1"/>
          <p:nvPr/>
        </p:nvSpPr>
        <p:spPr>
          <a:xfrm>
            <a:off x="420000" y="2713025"/>
            <a:ext cx="1004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forEach()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Google Shape;280;p42"/>
          <p:cNvSpPr/>
          <p:nvPr/>
        </p:nvSpPr>
        <p:spPr>
          <a:xfrm>
            <a:off x="615300" y="19861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42"/>
          <p:cNvSpPr/>
          <p:nvPr/>
        </p:nvSpPr>
        <p:spPr>
          <a:xfrm>
            <a:off x="1850893" y="19861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2" name="Google Shape;282;p42"/>
          <p:cNvSpPr/>
          <p:nvPr/>
        </p:nvSpPr>
        <p:spPr>
          <a:xfrm>
            <a:off x="3086497" y="1986188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42"/>
          <p:cNvSpPr/>
          <p:nvPr/>
        </p:nvSpPr>
        <p:spPr>
          <a:xfrm>
            <a:off x="4322097" y="19861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3043000" y="2713025"/>
            <a:ext cx="70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filter()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4278588" y="2713025"/>
            <a:ext cx="77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some()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6793309" y="1986188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42"/>
          <p:cNvSpPr/>
          <p:nvPr/>
        </p:nvSpPr>
        <p:spPr>
          <a:xfrm>
            <a:off x="8028909" y="1986200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1807400" y="2713025"/>
            <a:ext cx="70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find()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6569863" y="2713025"/>
            <a:ext cx="1004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reduce()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7947900" y="2713025"/>
            <a:ext cx="77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sort()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42"/>
          <p:cNvSpPr/>
          <p:nvPr/>
        </p:nvSpPr>
        <p:spPr>
          <a:xfrm>
            <a:off x="5557709" y="1986188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5495447" y="2713025"/>
            <a:ext cx="70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map()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each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475500" y="1432025"/>
            <a:ext cx="8193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forEach()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similar al ejemplo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porCadaUno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anterior.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12259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Itera sobre el array y por cada elemento ejecuta la función que enviemos por parámetro, la cual recibe a su vez el elemento del array que se está recorriendo: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0" name="Google Shape;300;p43"/>
          <p:cNvGraphicFramePr/>
          <p:nvPr/>
        </p:nvGraphicFramePr>
        <p:xfrm>
          <a:off x="2864075" y="246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3833600"/>
              </a:tblGrid>
              <a:tr h="181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forEach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r>
                        <a:rPr lang="es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 )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301" name="Google Shape;301;p43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N°6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" name="Google Shape;61;p17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" name="Google Shape;62;p17"/>
          <p:cNvSpPr txBox="1"/>
          <p:nvPr/>
        </p:nvSpPr>
        <p:spPr>
          <a:xfrm>
            <a:off x="475500" y="1515425"/>
            <a:ext cx="3834600" cy="3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Operar: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programación, cuando hablamos de operar sobre las variables, nos referimos a utilizarlas en funciones, métodos, o a lo largo del código. Consiste en desarrollar los algoritmos a partir, y en función del valor de estas variables. </a:t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Propiedad length: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Nos permite saber el largo de una cadena String, es decir, cuántos caracteres tiene.</a:t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Método replace (): 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reemplazar un carácter o grupo de caracteres por otros.</a:t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Método trim ():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Permite quitar los espacios ubicados al principio y al final de la cadena.</a:t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Array: 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variable que almacena una lista de elementos. Puede ser una lista de números, una lista de números y palabras o hasta una lista de listas.</a:t>
            </a:r>
            <a:endParaRPr sz="1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" name="Google Shape;63;p17"/>
          <p:cNvSpPr txBox="1"/>
          <p:nvPr/>
        </p:nvSpPr>
        <p:spPr>
          <a:xfrm>
            <a:off x="4510700" y="1515425"/>
            <a:ext cx="3834600" cy="4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Método slice: 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Devuelve una copia de una parte del array dentro de un nuevo array, empezando por inicio hasta fin (fin no incluido). El array original no se modificará.</a:t>
            </a:r>
            <a:endParaRPr b="1" sz="10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Método toString: 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Convierte un Array a un String, compuesto por cada uno de los elementos del Array separados por comas.</a:t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Método push: 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 para sumar un elemento a un Array ya existente.</a:t>
            </a:r>
            <a:endParaRPr b="1" sz="10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Método join: 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juntar todos los elementos de un Array en una cadena String.</a:t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Método concat:</a:t>
            </a:r>
            <a:r>
              <a:rPr lang="es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Combinar dos arrays en un único array resultante.</a:t>
            </a:r>
            <a:endParaRPr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/>
        </p:nvSpPr>
        <p:spPr>
          <a:xfrm>
            <a:off x="554025" y="1280625"/>
            <a:ext cx="8114400" cy="101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17543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find()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recibe una función de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comparación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parámetro. Captura el elemento que se está recorriendo y retorna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true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false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según la comparación ejecutada. El método retorna </a:t>
            </a: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el primer elemento que cumpla con esa condición:</a:t>
            </a:r>
            <a:endParaRPr sz="1350">
              <a:highlight>
                <a:schemeClr val="accent5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44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8" name="Google Shape;308;p44"/>
          <p:cNvGraphicFramePr/>
          <p:nvPr/>
        </p:nvGraphicFramePr>
        <p:xfrm>
          <a:off x="1742038" y="2296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5659925"/>
              </a:tblGrid>
              <a:tr h="1815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15000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</a:t>
                      </a:r>
                      <a:r>
                        <a:rPr lang="es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"ReactJS"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</a:t>
                      </a:r>
                      <a:r>
                        <a:rPr lang="es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"DW"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{nombre: 'ReactJS', precio: 22000}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undefined</a:t>
                      </a:r>
                      <a:endParaRPr sz="13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309" name="Google Shape;309;p44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/>
        </p:nvSpPr>
        <p:spPr>
          <a:xfrm>
            <a:off x="554025" y="1590450"/>
            <a:ext cx="4248000" cy="196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Nótese que el </a:t>
            </a:r>
            <a:r>
              <a:rPr b="1" lang="es" sz="1650">
                <a:latin typeface="DM Sans"/>
                <a:ea typeface="DM Sans"/>
                <a:cs typeface="DM Sans"/>
                <a:sym typeface="DM Sans"/>
              </a:rPr>
              <a:t>find()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retorna el primer elemento del array que cumpla con la condición enviada, de ahí que podemos almacenarlo en una variable o usarlo de referencia para otro proceso. </a:t>
            </a:r>
            <a:r>
              <a:rPr lang="es" sz="16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Si no hay ninguna coincidencia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 en el array, el método find retorna </a:t>
            </a:r>
            <a:r>
              <a:rPr b="1" lang="es" sz="1650">
                <a:latin typeface="DM Sans"/>
                <a:ea typeface="DM Sans"/>
                <a:cs typeface="DM Sans"/>
                <a:sym typeface="DM Sans"/>
              </a:rPr>
              <a:t>undefined</a:t>
            </a:r>
            <a:r>
              <a:rPr lang="es" sz="16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6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45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5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45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/>
        </p:nvSpPr>
        <p:spPr>
          <a:xfrm>
            <a:off x="475500" y="1648188"/>
            <a:ext cx="2497800" cy="184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filter()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recibe, al igual que find(), una función comparadora por parámetro, y retorna </a:t>
            </a: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un nuevo array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 todos los elementos que cumplan esa condición.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no hay coincidencias, retornará un array vacío.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5" name="Google Shape;325;p46"/>
          <p:cNvGraphicFramePr/>
          <p:nvPr/>
        </p:nvGraphicFramePr>
        <p:xfrm>
          <a:off x="3367813" y="847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5431625"/>
              </a:tblGrid>
              <a:tr h="1815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15000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'AngularJS'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'Desarrollo Web'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16000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includes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'JS'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s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14000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/* [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{nombre: 'ReactJS', precio: 22000},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{nombre: 'Angular', precio: 22000}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 */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s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[]</a:t>
                      </a:r>
                      <a:endParaRPr sz="11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326" name="Google Shape;326;p46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/>
        </p:nvSpPr>
        <p:spPr>
          <a:xfrm>
            <a:off x="554025" y="3125100"/>
            <a:ext cx="8114400" cy="808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17543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some()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funciona igual que el find() recibiendo una función de búsqueda. En vez de retornar el elemento encontrado, some() retorna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true </a:t>
            </a: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false </a:t>
            </a: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según el resultado de la iteración de búsqueda.</a:t>
            </a:r>
            <a:endParaRPr sz="1350">
              <a:highlight>
                <a:schemeClr val="accent5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4" name="Google Shape;334;p47"/>
          <p:cNvGraphicFramePr/>
          <p:nvPr/>
        </p:nvGraphicFramePr>
        <p:xfrm>
          <a:off x="1856188" y="1380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54316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s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"Desarrollo Web"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true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s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s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"VueJS"</a:t>
                      </a:r>
                      <a:r>
                        <a:rPr lang="es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false</a:t>
                      </a:r>
                      <a:endParaRPr sz="10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335" name="Google Shape;335;p47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Some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/>
        </p:nvSpPr>
        <p:spPr>
          <a:xfrm>
            <a:off x="554025" y="1309100"/>
            <a:ext cx="8114400" cy="101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17543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map()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crea </a:t>
            </a: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un nuevo array con todos los elementos del original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transformados según las operaciones de la función enviada por parámetro. Tiene la misma cantidad de elementos pero los almacenados son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la función: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48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3" name="Google Shape;343;p48"/>
          <p:cNvGraphicFramePr/>
          <p:nvPr/>
        </p:nvGraphicFramePr>
        <p:xfrm>
          <a:off x="1856175" y="22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54316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15000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'AngularJS'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'Desarrollo Web'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16000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 'Javascript', 'ReactJS', 'AngularJS', 'Desarrollo Web' ]</a:t>
                      </a:r>
                      <a:endParaRPr sz="120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344" name="Google Shape;344;p48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48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/>
        </p:nvSpPr>
        <p:spPr>
          <a:xfrm>
            <a:off x="627588" y="1908175"/>
            <a:ext cx="38346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ejemplo, la función retorna la propiedad nombre de cada elemento y eso es lo que se almacena en el nuevo array nombres. 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Map()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utiliza mucho para </a:t>
            </a:r>
            <a:r>
              <a:rPr b="1"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transformación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arrays.</a:t>
            </a:r>
            <a:endParaRPr sz="15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49"/>
          <p:cNvSpPr txBox="1"/>
          <p:nvPr/>
        </p:nvSpPr>
        <p:spPr>
          <a:xfrm>
            <a:off x="4681813" y="1908175"/>
            <a:ext cx="3834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quisiera aumentar el precio de todos los cursos en este ejemplo, puedo mapear y </a:t>
            </a:r>
            <a:r>
              <a:rPr lang="es" sz="1550">
                <a:solidFill>
                  <a:schemeClr val="dk1"/>
                </a:solidFill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retornar una copia de los elementos con el precio modificado:</a:t>
            </a:r>
            <a:endParaRPr sz="1550">
              <a:solidFill>
                <a:schemeClr val="dk1"/>
              </a:solidFill>
              <a:highlight>
                <a:schemeClr val="accent5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49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9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0" name="Google Shape;360;p50"/>
          <p:cNvGraphicFramePr/>
          <p:nvPr/>
        </p:nvGraphicFramePr>
        <p:xfrm>
          <a:off x="1863650" y="9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5773675"/>
              </a:tblGrid>
              <a:tr h="3536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actualizado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2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*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1.25</a:t>
                      </a:r>
                      <a:endParaRPr sz="120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actualizado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/* [</a:t>
                      </a:r>
                      <a:endParaRPr sz="12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'Javascript', precio: 18750 },</a:t>
                      </a:r>
                      <a:endParaRPr sz="12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'ReactJS', precio: 27500 },</a:t>
                      </a:r>
                      <a:endParaRPr sz="12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'AngularJS', precio: 27500 },</a:t>
                      </a:r>
                      <a:endParaRPr sz="12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'Desarrollo Web', precio: 20000 }</a:t>
                      </a:r>
                      <a:endParaRPr sz="12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 */</a:t>
                      </a:r>
                      <a:endParaRPr sz="120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361" name="Google Shape;361;p50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50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1"/>
          <p:cNvSpPr txBox="1"/>
          <p:nvPr/>
        </p:nvSpPr>
        <p:spPr>
          <a:xfrm>
            <a:off x="554025" y="1432025"/>
            <a:ext cx="8114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17543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reduce()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nos permite obtener un único valor tras iterar sobre el array. Funciona como un método que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resume </a:t>
            </a: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el array a un único valor de retorno.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571500" y="2419750"/>
            <a:ext cx="6712200" cy="1677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1"/>
          <p:cNvSpPr txBox="1"/>
          <p:nvPr/>
        </p:nvSpPr>
        <p:spPr>
          <a:xfrm>
            <a:off x="571500" y="2854600"/>
            <a:ext cx="8256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Ejemplos de aplicación: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-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queremos acumular la suma de alguna propiedad de los elementos,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-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 cuando deseamos obtener algún resultado general sobre todo el array.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51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51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/>
          <p:nvPr/>
        </p:nvSpPr>
        <p:spPr>
          <a:xfrm>
            <a:off x="5206000" y="2443300"/>
            <a:ext cx="3258900" cy="2148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1050675" y="2467600"/>
            <a:ext cx="3258900" cy="21240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2"/>
          <p:cNvSpPr txBox="1"/>
          <p:nvPr/>
        </p:nvSpPr>
        <p:spPr>
          <a:xfrm>
            <a:off x="850800" y="1509150"/>
            <a:ext cx="7442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los métodos anteriores, el método reduce recibe dos parámetros.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1180113" y="2917750"/>
            <a:ext cx="3000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primero es la función que ordena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qué queremos resumir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del array. Recibe un parámetro que funciona como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acumulador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y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elemento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del array que iteramos.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5335438" y="3229438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segundo es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valor inicial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del acumulador.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83" name="Google Shape;383;p52"/>
          <p:cNvCxnSpPr/>
          <p:nvPr/>
        </p:nvCxnSpPr>
        <p:spPr>
          <a:xfrm rot="10800000">
            <a:off x="4867450" y="1901540"/>
            <a:ext cx="0" cy="270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52"/>
          <p:cNvCxnSpPr/>
          <p:nvPr/>
        </p:nvCxnSpPr>
        <p:spPr>
          <a:xfrm>
            <a:off x="2687325" y="2173300"/>
            <a:ext cx="4148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52"/>
          <p:cNvCxnSpPr/>
          <p:nvPr/>
        </p:nvCxnSpPr>
        <p:spPr>
          <a:xfrm rot="10800000">
            <a:off x="2687325" y="2173290"/>
            <a:ext cx="0" cy="270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52"/>
          <p:cNvCxnSpPr/>
          <p:nvPr/>
        </p:nvCxnSpPr>
        <p:spPr>
          <a:xfrm rot="10800000">
            <a:off x="6835450" y="2173302"/>
            <a:ext cx="0" cy="270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52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/>
        </p:nvSpPr>
        <p:spPr>
          <a:xfrm>
            <a:off x="554025" y="3252175"/>
            <a:ext cx="7768200" cy="101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83194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ejemplo, en el acumulador sumamos cada elemento del array y al terminar la iteración nos devuelve ese resultado. El segundo parámetro del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reduce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aquí se ve como 0, es el valor inicial del acumulador.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53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5" name="Google Shape;395;p53"/>
          <p:cNvGraphicFramePr/>
          <p:nvPr/>
        </p:nvGraphicFramePr>
        <p:xfrm>
          <a:off x="554013" y="1423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8114475"/>
              </a:tblGrid>
              <a:tr h="160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reduce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acumulador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elemento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acumulador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elemento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21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53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53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que es una función de orden superior.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" name="Google Shape;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Dominar los métodos avanzados de arrays.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3" name="Google Shape;73;p18"/>
          <p:cNvCxnSpPr>
            <a:stCxn id="69" idx="2"/>
            <a:endCxn id="71" idx="0"/>
          </p:cNvCxnSpPr>
          <p:nvPr/>
        </p:nvCxnSpPr>
        <p:spPr>
          <a:xfrm flipH="1" rot="-5400000">
            <a:off x="2052975" y="19602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/>
        </p:nvSpPr>
        <p:spPr>
          <a:xfrm>
            <a:off x="565900" y="1380550"/>
            <a:ext cx="8102700" cy="600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15781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 este caso podría, pensando por ejemplo en un simulacro de compra, sumar el precio de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todos los productos elegidos: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54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4" name="Google Shape;404;p54"/>
          <p:cNvGraphicFramePr/>
          <p:nvPr/>
        </p:nvGraphicFramePr>
        <p:xfrm>
          <a:off x="607175" y="2569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8102700"/>
              </a:tblGrid>
              <a:tr h="160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reduce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acumulador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elemento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acumulador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elemento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s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21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405" name="Google Shape;405;p54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54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5"/>
          <p:cNvSpPr txBox="1"/>
          <p:nvPr/>
        </p:nvSpPr>
        <p:spPr>
          <a:xfrm>
            <a:off x="554025" y="1440850"/>
            <a:ext cx="8114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17543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sort()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nos permite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reordenar </a:t>
            </a: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un array según un criterio que definamos.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Recibe una función de comparación por parámetro que, a la vez, recibe dos elementos del array. La función retorna un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valor numérico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(1, -1, 0) que indica qué elemento se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posiciona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antes o después.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3" name="Google Shape;413;p55"/>
          <p:cNvSpPr/>
          <p:nvPr/>
        </p:nvSpPr>
        <p:spPr>
          <a:xfrm>
            <a:off x="554025" y="2849650"/>
            <a:ext cx="6254100" cy="1064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5"/>
          <p:cNvSpPr txBox="1"/>
          <p:nvPr/>
        </p:nvSpPr>
        <p:spPr>
          <a:xfrm>
            <a:off x="554025" y="3081700"/>
            <a:ext cx="786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⚠ </a:t>
            </a:r>
            <a:r>
              <a:rPr b="1"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CUIDADO </a:t>
            </a: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⚠</a:t>
            </a:r>
            <a:endParaRPr sz="1350">
              <a:highlight>
                <a:schemeClr val="accent5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método es destructivo, es decir, modifica el array sobre el cual se llama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55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55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6"/>
          <p:cNvSpPr txBox="1"/>
          <p:nvPr/>
        </p:nvSpPr>
        <p:spPr>
          <a:xfrm>
            <a:off x="554025" y="1440850"/>
            <a:ext cx="819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ordenar números, basta con restar uno al otro, y el orden indica si será ordenado de forma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ascendente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descendente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423" name="Google Shape;423;p56"/>
          <p:cNvGraphicFramePr/>
          <p:nvPr/>
        </p:nvGraphicFramePr>
        <p:xfrm>
          <a:off x="554025" y="248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814337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40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200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];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  </a:t>
                      </a:r>
                      <a:r>
                        <a:rPr lang="es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[ 1, 5, 40, 200 ]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s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  </a:t>
                      </a:r>
                      <a:r>
                        <a:rPr lang="es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[ 200, 40, 5, 1 ]</a:t>
                      </a:r>
                      <a:endParaRPr sz="15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424" name="Google Shape;424;p56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56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/>
        </p:nvSpPr>
        <p:spPr>
          <a:xfrm>
            <a:off x="554025" y="1648188"/>
            <a:ext cx="2497800" cy="184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ordenar un array por algún string, debemos definir una </a:t>
            </a:r>
            <a:r>
              <a:rPr lang="es" sz="1350">
                <a:highlight>
                  <a:schemeClr val="accent5"/>
                </a:highlight>
                <a:latin typeface="DM Sans"/>
                <a:ea typeface="DM Sans"/>
                <a:cs typeface="DM Sans"/>
                <a:sym typeface="DM Sans"/>
              </a:rPr>
              <a:t>función comparadora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que retorne un valor numérico de referencia, según queramos el orden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ascendente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descendente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1" name="Google Shape;431;p57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2" name="Google Shape;432;p57"/>
          <p:cNvGraphicFramePr/>
          <p:nvPr/>
        </p:nvGraphicFramePr>
        <p:xfrm>
          <a:off x="3566125" y="46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5102375"/>
              </a:tblGrid>
              <a:tr h="376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'Pikachu'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21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'Charmander'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37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'Pidgey'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45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'Squirtle'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]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2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&gt;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s" sz="12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2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s" sz="12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a es igual a b</a:t>
                      </a:r>
                      <a:endParaRPr sz="12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s" sz="12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</a:t>
                      </a:r>
                      <a:endParaRPr sz="120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sp>
        <p:nvSpPr>
          <p:cNvPr id="433" name="Google Shape;433;p57"/>
          <p:cNvSpPr txBox="1"/>
          <p:nvPr/>
        </p:nvSpPr>
        <p:spPr>
          <a:xfrm>
            <a:off x="475500" y="64165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4" name="Google Shape;434;p57"/>
          <p:cNvSpPr/>
          <p:nvPr/>
        </p:nvSpPr>
        <p:spPr>
          <a:xfrm>
            <a:off x="168450" y="106375"/>
            <a:ext cx="614100" cy="61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58"/>
          <p:cNvSpPr txBox="1"/>
          <p:nvPr/>
        </p:nvSpPr>
        <p:spPr>
          <a:xfrm>
            <a:off x="473350" y="162610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a continuación un ejemplo aplicado, donde se utilizan los métodos presentados en una solución más aproximada al escenario de la tienda virtual.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1" name="Google Shape;441;p5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42" name="Google Shape;442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3" name="Google Shape;443;p5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/>
        </p:nvSpPr>
        <p:spPr>
          <a:xfrm>
            <a:off x="1461300" y="72142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Veamos un ejemplo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9" name="Google Shape;449;p59"/>
          <p:cNvPicPr preferRelativeResize="0"/>
          <p:nvPr/>
        </p:nvPicPr>
        <p:blipFill rotWithShape="1">
          <a:blip r:embed="rId3">
            <a:alphaModFix/>
          </a:blip>
          <a:srcRect b="23506" l="0" r="0" t="0"/>
          <a:stretch/>
        </p:blipFill>
        <p:spPr>
          <a:xfrm>
            <a:off x="2116213" y="1460900"/>
            <a:ext cx="4911575" cy="31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0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83AE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5" name="Google Shape;455;p60"/>
          <p:cNvGraphicFramePr/>
          <p:nvPr/>
        </p:nvGraphicFramePr>
        <p:xfrm>
          <a:off x="775100" y="27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{A7BB2132-59E7-4CDC-B7BA-F2D5861D3E07}</a:tableStyleId>
              </a:tblPr>
              <a:tblGrid>
                <a:gridCol w="7593800"/>
              </a:tblGrid>
              <a:tr h="38645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[{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"Arroz"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125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   { 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"Fideo"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   { 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"Pan"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   { 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"Flan"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,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}]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buscado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buscado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//{id: 3, producto: "Pan", precio: 50}</a:t>
                      </a:r>
                      <a:endParaRPr sz="12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existe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“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Harina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”)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existe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false</a:t>
                      </a:r>
                      <a:endParaRPr sz="12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baratos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s" sz="12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baratos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[{id: 2,producto:"Fideo",precio:70},{id:3,producto:"Pan",precio: 50}]</a:t>
                      </a:r>
                      <a:endParaRPr sz="12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listaNombres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s" sz="12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s" sz="12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listaNombres</a:t>
                      </a:r>
                      <a:r>
                        <a:rPr lang="es" sz="12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12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//[“Arroz”, “Fideo”, “Pan”, “Flan”]</a:t>
                      </a:r>
                      <a:endParaRPr sz="120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  <p:pic>
        <p:nvPicPr>
          <p:cNvPr id="456" name="Google Shape;4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63"/>
          <p:cNvSpPr txBox="1"/>
          <p:nvPr/>
        </p:nvSpPr>
        <p:spPr>
          <a:xfrm>
            <a:off x="2109143" y="2185288"/>
            <a:ext cx="49257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orden superior o Higher Order Functions.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de búsqueda y transformación.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9"/>
          <p:cNvSpPr txBox="1"/>
          <p:nvPr/>
        </p:nvSpPr>
        <p:spPr>
          <a:xfrm>
            <a:off x="884625" y="468275"/>
            <a:ext cx="31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CLASE 7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" name="Google Shape;80;p19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/>
          <p:nvPr/>
        </p:nvSpPr>
        <p:spPr>
          <a:xfrm>
            <a:off x="1463800" y="1533655"/>
            <a:ext cx="1669500" cy="6183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4257389" y="1685618"/>
            <a:ext cx="1669500" cy="5529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Recibir funciones por parámetro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4257274" y="1015600"/>
            <a:ext cx="1669500" cy="5529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Retornar funciones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4" name="Google Shape;84;p19"/>
          <p:cNvCxnSpPr>
            <a:endCxn id="83" idx="1"/>
          </p:cNvCxnSpPr>
          <p:nvPr/>
        </p:nvCxnSpPr>
        <p:spPr>
          <a:xfrm flipH="1" rot="10800000">
            <a:off x="3293674" y="1292050"/>
            <a:ext cx="963600" cy="66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5" name="Google Shape;85;p19"/>
          <p:cNvCxnSpPr>
            <a:endCxn id="82" idx="1"/>
          </p:cNvCxnSpPr>
          <p:nvPr/>
        </p:nvCxnSpPr>
        <p:spPr>
          <a:xfrm>
            <a:off x="3133289" y="1961468"/>
            <a:ext cx="1124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6" name="Google Shape;86;p19"/>
          <p:cNvSpPr/>
          <p:nvPr/>
        </p:nvSpPr>
        <p:spPr>
          <a:xfrm>
            <a:off x="4257274" y="2528512"/>
            <a:ext cx="1669500" cy="6183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búsqueda y transformación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6833757" y="3847203"/>
            <a:ext cx="842100" cy="322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reduce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8" name="Google Shape;88;p19"/>
          <p:cNvCxnSpPr>
            <a:endCxn id="89" idx="1"/>
          </p:cNvCxnSpPr>
          <p:nvPr/>
        </p:nvCxnSpPr>
        <p:spPr>
          <a:xfrm flipH="1" rot="-5400000">
            <a:off x="5823507" y="3419944"/>
            <a:ext cx="1576800" cy="4437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" name="Google Shape;89;p19"/>
          <p:cNvSpPr/>
          <p:nvPr/>
        </p:nvSpPr>
        <p:spPr>
          <a:xfrm>
            <a:off x="6833757" y="4268794"/>
            <a:ext cx="842100" cy="322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sort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" name="Google Shape;90;p19"/>
          <p:cNvCxnSpPr>
            <a:stCxn id="86" idx="3"/>
            <a:endCxn id="91" idx="1"/>
          </p:cNvCxnSpPr>
          <p:nvPr/>
        </p:nvCxnSpPr>
        <p:spPr>
          <a:xfrm>
            <a:off x="5926774" y="2837662"/>
            <a:ext cx="906900" cy="763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2" name="Google Shape;92;p19"/>
          <p:cNvSpPr/>
          <p:nvPr/>
        </p:nvSpPr>
        <p:spPr>
          <a:xfrm>
            <a:off x="6833584" y="3031657"/>
            <a:ext cx="842100" cy="322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some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3" name="Google Shape;93;p19"/>
          <p:cNvCxnSpPr>
            <a:stCxn id="86" idx="3"/>
          </p:cNvCxnSpPr>
          <p:nvPr/>
        </p:nvCxnSpPr>
        <p:spPr>
          <a:xfrm>
            <a:off x="5926774" y="2837662"/>
            <a:ext cx="902400" cy="38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4" name="Google Shape;94;p19"/>
          <p:cNvSpPr/>
          <p:nvPr/>
        </p:nvSpPr>
        <p:spPr>
          <a:xfrm flipH="1">
            <a:off x="6833631" y="2610066"/>
            <a:ext cx="842100" cy="322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" name="Google Shape;95;p19"/>
          <p:cNvCxnSpPr>
            <a:stCxn id="86" idx="3"/>
          </p:cNvCxnSpPr>
          <p:nvPr/>
        </p:nvCxnSpPr>
        <p:spPr>
          <a:xfrm flipH="1" rot="10800000">
            <a:off x="5926774" y="2796862"/>
            <a:ext cx="902400" cy="4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1" name="Google Shape;91;p19"/>
          <p:cNvSpPr/>
          <p:nvPr/>
        </p:nvSpPr>
        <p:spPr>
          <a:xfrm>
            <a:off x="6833584" y="3439430"/>
            <a:ext cx="842100" cy="322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map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9"/>
          <p:cNvSpPr/>
          <p:nvPr/>
        </p:nvSpPr>
        <p:spPr>
          <a:xfrm flipH="1">
            <a:off x="6833459" y="2185861"/>
            <a:ext cx="842100" cy="322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find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7" name="Google Shape;97;p19"/>
          <p:cNvCxnSpPr>
            <a:stCxn id="86" idx="3"/>
            <a:endCxn id="96" idx="3"/>
          </p:cNvCxnSpPr>
          <p:nvPr/>
        </p:nvCxnSpPr>
        <p:spPr>
          <a:xfrm flipH="1" rot="10800000">
            <a:off x="5926774" y="2347162"/>
            <a:ext cx="906600" cy="490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" name="Google Shape;98;p19"/>
          <p:cNvSpPr/>
          <p:nvPr/>
        </p:nvSpPr>
        <p:spPr>
          <a:xfrm flipH="1">
            <a:off x="6838112" y="1773190"/>
            <a:ext cx="842100" cy="322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forEach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9" name="Google Shape;99;p19"/>
          <p:cNvCxnSpPr>
            <a:stCxn id="86" idx="3"/>
            <a:endCxn id="98" idx="3"/>
          </p:cNvCxnSpPr>
          <p:nvPr/>
        </p:nvCxnSpPr>
        <p:spPr>
          <a:xfrm flipH="1" rot="10800000">
            <a:off x="5926774" y="1934662"/>
            <a:ext cx="911400" cy="9030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0" name="Google Shape;100;p19"/>
          <p:cNvCxnSpPr/>
          <p:nvPr/>
        </p:nvCxnSpPr>
        <p:spPr>
          <a:xfrm flipH="1" rot="-5400000">
            <a:off x="5823554" y="2960506"/>
            <a:ext cx="1576800" cy="4437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1" name="Google Shape;101;p19"/>
          <p:cNvCxnSpPr>
            <a:stCxn id="81" idx="2"/>
            <a:endCxn id="86" idx="1"/>
          </p:cNvCxnSpPr>
          <p:nvPr/>
        </p:nvCxnSpPr>
        <p:spPr>
          <a:xfrm flipH="1" rot="-5400000">
            <a:off x="2935000" y="1515505"/>
            <a:ext cx="685800" cy="19587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2" name="Google Shape;102;p19"/>
          <p:cNvSpPr/>
          <p:nvPr/>
        </p:nvSpPr>
        <p:spPr>
          <a:xfrm>
            <a:off x="4257216" y="3489673"/>
            <a:ext cx="1669500" cy="322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El objeto Math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3" name="Google Shape;103;p19"/>
          <p:cNvCxnSpPr>
            <a:stCxn id="81" idx="2"/>
            <a:endCxn id="102" idx="1"/>
          </p:cNvCxnSpPr>
          <p:nvPr/>
        </p:nvCxnSpPr>
        <p:spPr>
          <a:xfrm flipH="1" rot="-5400000">
            <a:off x="2528350" y="1922155"/>
            <a:ext cx="1499100" cy="19587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4" name="Google Shape;104;p19"/>
          <p:cNvSpPr/>
          <p:nvPr/>
        </p:nvSpPr>
        <p:spPr>
          <a:xfrm>
            <a:off x="4257389" y="3970698"/>
            <a:ext cx="1669500" cy="322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La clase date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5" name="Google Shape;105;p19"/>
          <p:cNvCxnSpPr>
            <a:stCxn id="81" idx="2"/>
          </p:cNvCxnSpPr>
          <p:nvPr/>
        </p:nvCxnSpPr>
        <p:spPr>
          <a:xfrm flipH="1" rot="-5400000">
            <a:off x="2299450" y="2151055"/>
            <a:ext cx="1956900" cy="19587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5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1461300" y="982450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¡Empecemos!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21338" l="0" r="0" t="6646"/>
          <a:stretch/>
        </p:blipFill>
        <p:spPr>
          <a:xfrm>
            <a:off x="1474375" y="1722313"/>
            <a:ext cx="6195249" cy="249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Abstracción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Abstracción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475500" y="1319600"/>
            <a:ext cx="819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meternos de lleno en el tema de hoy, antes necesitamos mirar un poco atrás. Empecemos por analizar el siguiente código.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declara una variable que, a través de un iterador, va acumulando la suma del contador: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75500" y="2447825"/>
            <a:ext cx="8193000" cy="1853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4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s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 55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475500" y="1538038"/>
            <a:ext cx="819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Ahora lo presentamos resumido en una función, y ocupa solo una línea de código: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475575" y="2469200"/>
            <a:ext cx="8193000" cy="93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sumarRango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 55</a:t>
            </a:r>
            <a:endParaRPr sz="2000"/>
          </a:p>
        </p:txBody>
      </p:sp>
      <p:sp>
        <p:nvSpPr>
          <p:cNvPr id="130" name="Google Shape;130;p23"/>
          <p:cNvSpPr txBox="1"/>
          <p:nvPr/>
        </p:nvSpPr>
        <p:spPr>
          <a:xfrm>
            <a:off x="473350" y="468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Abstracción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